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9" r:id="rId5"/>
    <p:sldId id="270" r:id="rId6"/>
    <p:sldId id="271" r:id="rId7"/>
    <p:sldId id="257" r:id="rId8"/>
    <p:sldId id="272" r:id="rId9"/>
    <p:sldId id="258" r:id="rId10"/>
    <p:sldId id="273" r:id="rId11"/>
    <p:sldId id="267" r:id="rId12"/>
    <p:sldId id="259" r:id="rId13"/>
    <p:sldId id="260" r:id="rId14"/>
    <p:sldId id="261" r:id="rId15"/>
    <p:sldId id="262" r:id="rId16"/>
    <p:sldId id="263" r:id="rId17"/>
    <p:sldId id="274" r:id="rId18"/>
    <p:sldId id="26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605E6-6B98-46F3-A35A-62D122901BC3}" v="419" dt="2022-03-11T15:07:20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81" d="100"/>
          <a:sy n="81" d="100"/>
        </p:scale>
        <p:origin x="2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F00F-8113-3249-8865-70A390C76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4EAE7-A356-E54A-88AD-CFC4D2359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AAA7-63D2-E749-B995-6C9CF406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D58B2-BB00-E247-AEEB-70541235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3D28F-EDF1-4949-A176-9A1520B5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22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E65C-DE8D-7445-A60E-2773FF82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3E972-CEAE-D94B-BEF9-9231BF410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CBA00-FF66-3A43-A7C7-BCA97F8E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C8293-D3FA-514B-B0DD-48A7B9B8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074F0-B9E9-5542-942B-B1DBD114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8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C93C2C-C2B4-5B42-9964-BDE81008F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50B07-3343-334B-9EAF-7913B5E5F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70C61-6AFB-D24E-94E2-95C2354F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34C62-AFD6-4142-9844-18CBFBC8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59805-3F9C-354B-81A7-F7016F61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1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9BAC2-4A6F-254C-A522-02143499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E7BFF-1403-5E4D-A5E9-3055F4E15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67ECF-12B2-2740-830C-3BBB552C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77A82-67FA-AD41-8FA1-53179782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A50C-AC15-2048-BB87-7088DC29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3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E1D2-1592-D244-B4C5-83129D14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E1436-3E1B-CD4F-82A6-74E131DF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78456-6751-B84F-A104-AE328A49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F240D-F10D-8B48-840D-4CC88309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A61A-E05A-4247-B51D-2EBED7CA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5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C1A6-9AB7-C340-BDBC-5E87A30D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011C-5A03-464E-BDCF-C5955D451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AA900-C2C7-6C42-B56D-AFF16FAA3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3B441-5F82-4849-8CDF-83EEBC7C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2501F-6355-894E-8A63-428D17653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AC0A3-9786-4A4A-BCB7-97E2C366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58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7BF1-9CBF-CA4C-867D-E145F656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73710-26A9-F04D-8725-9ECF6293E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3EDBA-1A2C-FF41-B5D8-3891E27CB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7A352F-6D78-7D42-88AA-AEBAC7E91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427FE-A32A-AC4B-A68F-924740868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2B7619-0405-2244-A8AE-5EE9EB26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E3A65-FCD6-4244-B70D-1F091498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C8E38B-2FD8-ED40-AF62-78B2E613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4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8642-1625-FA4E-951A-78A4697A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F30B5-338D-AB4D-9D7A-75EE3A85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6443E-4A98-584F-889E-D9055A85B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1B94B-5B08-D548-984B-9009FB3D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3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19043-5680-7E46-A652-EE49079E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FB3FC-1DD3-D448-BBBB-E3D9C8ED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F926-4F44-1743-8180-465D8ED5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2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6B39-A3CF-DD4A-A2A0-69C50BF0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DCAFB-8E67-CC4F-AD0E-7DB456D6C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92544-D125-A446-9F73-14421AA21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83CD0-923D-4B4D-9C11-F0849117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FE01D-6F5C-BD45-9B00-E6AD2A3B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B76D9-774B-4E4E-B5CB-61546006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2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4710-54E6-7C48-AED6-BA6C5B5D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60E30-4710-E94B-A8B0-3BC8B2F77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0BFEB-9FAB-6F4C-B3F4-2235E8223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F10F2-146E-C947-9DAA-6A331BCAE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34C7A-4A55-9846-9274-D4FD5A8F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3B11A-7E7B-8E47-A782-56ADD457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5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96D66-263F-EF4A-BF64-68C7DAD6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09D73-C131-FC4D-9B1F-29AB8FBB9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9AFBE-E71B-054D-B0BB-D89141553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E1EEB-B4EB-3345-99F0-8C31307DF5D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11443-EA17-164C-B744-2F2BDCB8F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9B3C8-4E0B-A84F-9AA0-6D855B439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D9F43-6C1B-D04F-ADBF-288D776D3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Video 6" title="Stock Market Bar Graph">
            <a:hlinkClick r:id="" action="ppaction://media"/>
            <a:extLst>
              <a:ext uri="{FF2B5EF4-FFF2-40B4-BE49-F238E27FC236}">
                <a16:creationId xmlns:a16="http://schemas.microsoft.com/office/drawing/2014/main" id="{178EA678-2586-4960-8A16-1778FCD3C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5F214-9E69-4164-9BDB-C426F1AE3D34}"/>
              </a:ext>
            </a:extLst>
          </p:cNvPr>
          <p:cNvSpPr txBox="1"/>
          <p:nvPr/>
        </p:nvSpPr>
        <p:spPr>
          <a:xfrm>
            <a:off x="5983550" y="5282214"/>
            <a:ext cx="5978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solidFill>
                  <a:schemeClr val="bg1"/>
                </a:solidFill>
              </a:rPr>
              <a:t>Systematic Trading Education Certificate Lecture 2</a:t>
            </a:r>
          </a:p>
        </p:txBody>
      </p:sp>
    </p:spTree>
    <p:extLst>
      <p:ext uri="{BB962C8B-B14F-4D97-AF65-F5344CB8AC3E}">
        <p14:creationId xmlns:p14="http://schemas.microsoft.com/office/powerpoint/2010/main" val="335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9A2EB-84D3-0245-885F-1B1955FD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1509320"/>
            <a:ext cx="7528259" cy="493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0E4A75-3AAF-409F-A0F0-ED7D27B068CE}"/>
              </a:ext>
            </a:extLst>
          </p:cNvPr>
          <p:cNvSpPr txBox="1"/>
          <p:nvPr/>
        </p:nvSpPr>
        <p:spPr>
          <a:xfrm>
            <a:off x="65988" y="6772"/>
            <a:ext cx="117835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Code for Calculating the LSE of each Ticker Compared to the S&amp;P 500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A40EF-7D5C-4DAC-9D66-AAF9CC89759D}"/>
              </a:ext>
            </a:extLst>
          </p:cNvPr>
          <p:cNvSpPr txBox="1"/>
          <p:nvPr/>
        </p:nvSpPr>
        <p:spPr>
          <a:xfrm>
            <a:off x="7921603" y="1717941"/>
            <a:ext cx="3927890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Define the initial values that make up the matrix X as defined before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5B09DD-E103-4CCB-B49B-EA27045ABC83}"/>
                  </a:ext>
                </a:extLst>
              </p:cNvPr>
              <p:cNvSpPr txBox="1"/>
              <p:nvPr/>
            </p:nvSpPr>
            <p:spPr>
              <a:xfrm>
                <a:off x="7921603" y="2979329"/>
                <a:ext cx="3927890" cy="790926"/>
              </a:xfrm>
              <a:prstGeom prst="round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</a:rPr>
                  <a:t>Loop through all tickers and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GB" sz="20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GB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GB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5B09DD-E103-4CCB-B49B-EA27045AB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603" y="2979329"/>
                <a:ext cx="3927890" cy="790926"/>
              </a:xfrm>
              <a:prstGeom prst="roundRect">
                <a:avLst/>
              </a:prstGeom>
              <a:blipFill>
                <a:blip r:embed="rId3"/>
                <a:stretch>
                  <a:fillRect l="-308" b="-6716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2DAE725-D3BE-4795-A744-773B1F522DDC}"/>
              </a:ext>
            </a:extLst>
          </p:cNvPr>
          <p:cNvSpPr txBox="1"/>
          <p:nvPr/>
        </p:nvSpPr>
        <p:spPr>
          <a:xfrm>
            <a:off x="7921603" y="4157985"/>
            <a:ext cx="3927890" cy="1123712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Read in the values of the intercept and slope into the </a:t>
            </a:r>
            <a:r>
              <a:rPr lang="en-GB" sz="2000" dirty="0" err="1">
                <a:solidFill>
                  <a:schemeClr val="bg1"/>
                </a:solidFill>
              </a:rPr>
              <a:t>beta_OLS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DataFrame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39AA02-2A83-432D-A56E-1F6DCE4984D2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957740" y="2017336"/>
            <a:ext cx="1963863" cy="92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C257FE-F6CF-4ECA-A994-CDEAFA469B89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137608" y="3374792"/>
            <a:ext cx="2783995" cy="1044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F617E0-D71D-4B74-AF9C-6AE2B2610B74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769204" y="4366606"/>
            <a:ext cx="2152399" cy="35323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23FC607-8086-4AE5-A47B-C477D2F421ED}"/>
              </a:ext>
            </a:extLst>
          </p:cNvPr>
          <p:cNvSpPr txBox="1"/>
          <p:nvPr/>
        </p:nvSpPr>
        <p:spPr>
          <a:xfrm>
            <a:off x="7921603" y="5673261"/>
            <a:ext cx="3927890" cy="442674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Output of result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001DE9-1D7D-4B9A-A427-D565B6858418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845403" y="5878048"/>
            <a:ext cx="1076200" cy="1655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89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2C05-BD6A-D447-9815-5067A9935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6825006" cy="1126333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Relative Momentum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8FB54-3158-2C4A-AEF8-3A8C3B42D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1"/>
          <a:stretch/>
        </p:blipFill>
        <p:spPr>
          <a:xfrm>
            <a:off x="6621795" y="1827876"/>
            <a:ext cx="5094402" cy="4774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D66461-9C67-4CBD-B2E1-48BC44C85E58}"/>
                  </a:ext>
                </a:extLst>
              </p:cNvPr>
              <p:cNvSpPr txBox="1"/>
              <p:nvPr/>
            </p:nvSpPr>
            <p:spPr>
              <a:xfrm>
                <a:off x="530988" y="987112"/>
                <a:ext cx="5153374" cy="783193"/>
              </a:xfrm>
              <a:prstGeom prst="round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risk adjusted return, we could adopt a relative momentum strategy:</a:t>
                </a:r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D66461-9C67-4CBD-B2E1-48BC44C85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88" y="987112"/>
                <a:ext cx="5153374" cy="783193"/>
              </a:xfrm>
              <a:prstGeom prst="roundRect">
                <a:avLst/>
              </a:prstGeom>
              <a:blipFill>
                <a:blip r:embed="rId3"/>
                <a:stretch>
                  <a:fillRect l="-235" b="-6015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160068-B735-4E2D-A5F5-ACE5401C2279}"/>
                  </a:ext>
                </a:extLst>
              </p:cNvPr>
              <p:cNvSpPr txBox="1"/>
              <p:nvPr/>
            </p:nvSpPr>
            <p:spPr>
              <a:xfrm>
                <a:off x="530987" y="4365235"/>
                <a:ext cx="5709555" cy="1754326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We do this using a rolling window of previous data from which we calculate estimates for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It is then possible to adjust weights either daily or for any other given time period.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160068-B735-4E2D-A5F5-ACE5401C2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87" y="4365235"/>
                <a:ext cx="5709555" cy="1754326"/>
              </a:xfrm>
              <a:prstGeom prst="rect">
                <a:avLst/>
              </a:prstGeom>
              <a:blipFill>
                <a:blip r:embed="rId4"/>
                <a:stretch>
                  <a:fillRect l="-425" t="-1024" r="-531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2826CCF-1B5E-46BF-88E9-E8F5F8D09BB7}"/>
              </a:ext>
            </a:extLst>
          </p:cNvPr>
          <p:cNvSpPr txBox="1"/>
          <p:nvPr/>
        </p:nvSpPr>
        <p:spPr>
          <a:xfrm>
            <a:off x="530988" y="3922561"/>
            <a:ext cx="2099090" cy="442674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6B353A-6E8E-4899-8FB5-43B832F06301}"/>
                  </a:ext>
                </a:extLst>
              </p:cNvPr>
              <p:cNvSpPr txBox="1"/>
              <p:nvPr/>
            </p:nvSpPr>
            <p:spPr>
              <a:xfrm>
                <a:off x="530988" y="1770305"/>
                <a:ext cx="5709555" cy="1754326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Choose a basket of stocks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Rank the stocks by their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estimates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Overweight high ranking assets and underweight low ranking assets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Long overweighted stocks and short underweighted stocks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6B353A-6E8E-4899-8FB5-43B832F06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88" y="1770305"/>
                <a:ext cx="5709555" cy="1754326"/>
              </a:xfrm>
              <a:prstGeom prst="rect">
                <a:avLst/>
              </a:prstGeom>
              <a:blipFill>
                <a:blip r:embed="rId5"/>
                <a:stretch>
                  <a:fillRect l="-425" t="-1024" b="-3413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2BBFF2-AECF-4360-B4EF-64025EF4F542}"/>
                  </a:ext>
                </a:extLst>
              </p:cNvPr>
              <p:cNvSpPr txBox="1"/>
              <p:nvPr/>
            </p:nvSpPr>
            <p:spPr>
              <a:xfrm>
                <a:off x="7355994" y="987111"/>
                <a:ext cx="3430179" cy="783193"/>
              </a:xfrm>
              <a:prstGeom prst="round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</a:rPr>
                  <a:t>Example of implementation of Ranking based on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000" dirty="0">
                    <a:solidFill>
                      <a:schemeClr val="bg1"/>
                    </a:solidFill>
                  </a:rPr>
                  <a:t> estimates.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2BBFF2-AECF-4360-B4EF-64025EF4F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994" y="987111"/>
                <a:ext cx="3430179" cy="783193"/>
              </a:xfrm>
              <a:prstGeom prst="roundRect">
                <a:avLst/>
              </a:prstGeom>
              <a:blipFill>
                <a:blip r:embed="rId6"/>
                <a:stretch>
                  <a:fillRect l="-529" r="-529" b="-6015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56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76104-F686-684C-92D7-CC52D0A2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4" y="1581561"/>
            <a:ext cx="7275632" cy="3964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230200-6F93-4DCB-AA0F-AC325D52C3D9}"/>
              </a:ext>
            </a:extLst>
          </p:cNvPr>
          <p:cNvSpPr txBox="1"/>
          <p:nvPr/>
        </p:nvSpPr>
        <p:spPr>
          <a:xfrm>
            <a:off x="217575" y="22723"/>
            <a:ext cx="87834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Relative Momentum Approach in Code</a:t>
            </a:r>
            <a:endParaRPr lang="en-GB" sz="40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14A02-6E87-46EE-8B2F-A285852DA6EF}"/>
              </a:ext>
            </a:extLst>
          </p:cNvPr>
          <p:cNvSpPr txBox="1"/>
          <p:nvPr/>
        </p:nvSpPr>
        <p:spPr>
          <a:xfrm>
            <a:off x="283142" y="934748"/>
            <a:ext cx="11792594" cy="442674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This is a combination of all the code we have looked at so far!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B218B-1059-48C2-B767-4F708532426F}"/>
              </a:ext>
            </a:extLst>
          </p:cNvPr>
          <p:cNvSpPr txBox="1"/>
          <p:nvPr/>
        </p:nvSpPr>
        <p:spPr>
          <a:xfrm>
            <a:off x="7723640" y="2144540"/>
            <a:ext cx="3927890" cy="1323439"/>
          </a:xfrm>
          <a:prstGeom prst="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The first part calculates the values of </a:t>
            </a:r>
            <a:r>
              <a:rPr lang="en-GB" sz="2000" dirty="0" err="1">
                <a:solidFill>
                  <a:schemeClr val="bg1"/>
                </a:solidFill>
              </a:rPr>
              <a:t>beta_OLS</a:t>
            </a:r>
            <a:r>
              <a:rPr lang="en-GB" sz="2000" dirty="0">
                <a:solidFill>
                  <a:schemeClr val="bg1"/>
                </a:solidFill>
              </a:rPr>
              <a:t> at each time index using all the data from the rolling window.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36FD9-3510-4CF5-B7DA-1AE766B9777E}"/>
              </a:ext>
            </a:extLst>
          </p:cNvPr>
          <p:cNvSpPr txBox="1"/>
          <p:nvPr/>
        </p:nvSpPr>
        <p:spPr>
          <a:xfrm>
            <a:off x="7723640" y="4195787"/>
            <a:ext cx="3927890" cy="1015663"/>
          </a:xfrm>
          <a:prstGeom prst="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The next section orders the intercept values so that we can begin to start weighting each stock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FBB06C-4F2E-4911-8876-2EB43A77D28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708165" y="2806260"/>
            <a:ext cx="3015475" cy="147744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0E85E3-16D5-45F6-91DE-680D9CEA1471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4091233" y="2574224"/>
            <a:ext cx="3632407" cy="23203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C4FB7C-73C5-4B20-9E23-1D82E36579B4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609287" y="4703619"/>
            <a:ext cx="3114353" cy="5728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25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B3A1-6F2A-7242-A649-6E4971A4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84082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Signal generation (within the for loop)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B6670-3682-2043-AC4F-9730D0CA0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1"/>
          <a:stretch/>
        </p:blipFill>
        <p:spPr>
          <a:xfrm>
            <a:off x="283142" y="1894788"/>
            <a:ext cx="6206200" cy="4713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786BDF-039E-442C-8EEA-F0C1964B8317}"/>
                  </a:ext>
                </a:extLst>
              </p:cNvPr>
              <p:cNvSpPr txBox="1"/>
              <p:nvPr/>
            </p:nvSpPr>
            <p:spPr>
              <a:xfrm>
                <a:off x="440086" y="934748"/>
                <a:ext cx="11311827" cy="783193"/>
              </a:xfrm>
              <a:prstGeom prst="round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</a:rPr>
                  <a:t>To calculate our portfolio weights we need to assign a value to each asset at each time interval. These weights will be based on the position of each asset in terms of ranked values of </a:t>
                </a:r>
                <a14:m>
                  <m:oMath xmlns:m="http://schemas.openxmlformats.org/officeDocument/2006/math"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sz="2000" b="1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786BDF-039E-442C-8EEA-F0C1964B8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86" y="934748"/>
                <a:ext cx="11311827" cy="783193"/>
              </a:xfrm>
              <a:prstGeom prst="roundRect">
                <a:avLst/>
              </a:prstGeom>
              <a:blipFill>
                <a:blip r:embed="rId3"/>
                <a:stretch>
                  <a:fillRect l="-107" b="-5970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67F9D65-5499-4703-84E7-A06A3DE68A36}"/>
              </a:ext>
            </a:extLst>
          </p:cNvPr>
          <p:cNvSpPr txBox="1"/>
          <p:nvPr/>
        </p:nvSpPr>
        <p:spPr>
          <a:xfrm>
            <a:off x="7030993" y="2123952"/>
            <a:ext cx="4720920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For the top two estimates we will give these each a weighting value of 0.4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9304A-BD3E-4404-A8BE-92D18D796C3C}"/>
              </a:ext>
            </a:extLst>
          </p:cNvPr>
          <p:cNvSpPr txBox="1"/>
          <p:nvPr/>
        </p:nvSpPr>
        <p:spPr>
          <a:xfrm>
            <a:off x="7030993" y="3313156"/>
            <a:ext cx="4720920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 For the worst 2 values we shall give a weighting of 0.1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335D05-1A5A-4A3B-B32C-A0F07B85533D}"/>
              </a:ext>
            </a:extLst>
          </p:cNvPr>
          <p:cNvSpPr txBox="1"/>
          <p:nvPr/>
        </p:nvSpPr>
        <p:spPr>
          <a:xfrm>
            <a:off x="7030993" y="4502360"/>
            <a:ext cx="4720920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>
                <a:solidFill>
                  <a:schemeClr val="bg1"/>
                </a:solidFill>
              </a:rPr>
              <a:t> All other values will have a weighting of 0.</a:t>
            </a:r>
            <a:endParaRPr lang="en-GB" sz="20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D1A919-7964-4907-9218-7CCD61D50DE8}"/>
              </a:ext>
            </a:extLst>
          </p:cNvPr>
          <p:cNvCxnSpPr>
            <a:stCxn id="10" idx="1"/>
          </p:cNvCxnSpPr>
          <p:nvPr/>
        </p:nvCxnSpPr>
        <p:spPr>
          <a:xfrm flipH="1">
            <a:off x="4355184" y="2515549"/>
            <a:ext cx="2675809" cy="7272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40A008-8609-4D90-9630-84C7EF0370A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430598" y="3704753"/>
            <a:ext cx="2600395" cy="3356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D3DBBB-05AF-48E9-BF42-ACA4FCD23D06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4072379" y="4825812"/>
            <a:ext cx="2958614" cy="68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63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B3A1-6F2A-7242-A649-6E4971A4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04972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Signal generation (within the for loop) Continued.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09E51-C787-384C-A8CC-AE9C4555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499" y="1475495"/>
            <a:ext cx="8392999" cy="5193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5D6FDA-6CDC-4AE3-AA2E-94C081157085}"/>
              </a:ext>
            </a:extLst>
          </p:cNvPr>
          <p:cNvSpPr txBox="1"/>
          <p:nvPr/>
        </p:nvSpPr>
        <p:spPr>
          <a:xfrm>
            <a:off x="440086" y="934748"/>
            <a:ext cx="11311827" cy="442674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The image below shows the output of our strategy weightings applied to a set of assets.</a:t>
            </a:r>
          </a:p>
        </p:txBody>
      </p:sp>
    </p:spTree>
    <p:extLst>
      <p:ext uri="{BB962C8B-B14F-4D97-AF65-F5344CB8AC3E}">
        <p14:creationId xmlns:p14="http://schemas.microsoft.com/office/powerpoint/2010/main" val="290255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DF14-7E04-4843-B7FE-0520C3548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61534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How Did We Do?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114BA-E343-C243-AD35-1D19DED1A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6" y="1655878"/>
            <a:ext cx="8127527" cy="3441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7AA3F8-6293-4025-8FE8-1A2050F0A320}"/>
              </a:ext>
            </a:extLst>
          </p:cNvPr>
          <p:cNvSpPr txBox="1"/>
          <p:nvPr/>
        </p:nvSpPr>
        <p:spPr>
          <a:xfrm>
            <a:off x="8448039" y="1652145"/>
            <a:ext cx="3303874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Calculate the daily returns of the strategy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CC2D1-6911-45B6-A62D-E9CFEB6EF1FE}"/>
              </a:ext>
            </a:extLst>
          </p:cNvPr>
          <p:cNvSpPr txBox="1"/>
          <p:nvPr/>
        </p:nvSpPr>
        <p:spPr>
          <a:xfrm>
            <a:off x="8448039" y="2968104"/>
            <a:ext cx="3303874" cy="1123712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Calculate the cumulative product of the daily returns.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A6E81-A544-476A-8099-4545E27EEC5D}"/>
              </a:ext>
            </a:extLst>
          </p:cNvPr>
          <p:cNvSpPr txBox="1"/>
          <p:nvPr/>
        </p:nvSpPr>
        <p:spPr>
          <a:xfrm>
            <a:off x="8448039" y="4624582"/>
            <a:ext cx="3303874" cy="1123712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Plot the cumulative returns as visualisation of the strategy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127EEF-29ED-4C14-9F07-E875D992E01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552388" y="2043742"/>
            <a:ext cx="2895651" cy="4544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AFB0F0-ED90-475D-A699-5B113E985D6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19893" y="3192571"/>
            <a:ext cx="4828146" cy="33738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66EF24-DEFF-4CA6-8F01-DD84A203872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910606" y="4714495"/>
            <a:ext cx="2537433" cy="4719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76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Video 6" title="Stock Market Bar Graph">
            <a:hlinkClick r:id="" action="ppaction://media"/>
            <a:extLst>
              <a:ext uri="{FF2B5EF4-FFF2-40B4-BE49-F238E27FC236}">
                <a16:creationId xmlns:a16="http://schemas.microsoft.com/office/drawing/2014/main" id="{178EA678-2586-4960-8A16-1778FCD3C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5F214-9E69-4164-9BDB-C426F1AE3D34}"/>
              </a:ext>
            </a:extLst>
          </p:cNvPr>
          <p:cNvSpPr txBox="1"/>
          <p:nvPr/>
        </p:nvSpPr>
        <p:spPr>
          <a:xfrm>
            <a:off x="7538972" y="5912895"/>
            <a:ext cx="45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u="sng" dirty="0">
                <a:solidFill>
                  <a:schemeClr val="bg1"/>
                </a:solidFill>
              </a:rPr>
              <a:t>How can we Improve?</a:t>
            </a:r>
          </a:p>
        </p:txBody>
      </p:sp>
    </p:spTree>
    <p:extLst>
      <p:ext uri="{BB962C8B-B14F-4D97-AF65-F5344CB8AC3E}">
        <p14:creationId xmlns:p14="http://schemas.microsoft.com/office/powerpoint/2010/main" val="167228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/>
            </a:gs>
            <a:gs pos="100000">
              <a:srgbClr val="00206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8F0596-CFA8-43FA-A502-D7E3C4C24AC8}"/>
              </a:ext>
            </a:extLst>
          </p:cNvPr>
          <p:cNvSpPr txBox="1"/>
          <p:nvPr/>
        </p:nvSpPr>
        <p:spPr>
          <a:xfrm>
            <a:off x="128336" y="0"/>
            <a:ext cx="4350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</a:rPr>
              <a:t>Outline of the STEC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02E86-16B2-44E5-AC28-525E958118D4}"/>
              </a:ext>
            </a:extLst>
          </p:cNvPr>
          <p:cNvSpPr txBox="1"/>
          <p:nvPr/>
        </p:nvSpPr>
        <p:spPr>
          <a:xfrm>
            <a:off x="1266280" y="1059334"/>
            <a:ext cx="8484006" cy="1207294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Session 1 Introduction - 5</a:t>
            </a:r>
            <a:r>
              <a:rPr lang="en-GB" b="1" baseline="30000" dirty="0">
                <a:solidFill>
                  <a:schemeClr val="bg1"/>
                </a:solidFill>
              </a:rPr>
              <a:t>th</a:t>
            </a:r>
            <a:r>
              <a:rPr lang="en-GB" b="1" dirty="0">
                <a:solidFill>
                  <a:schemeClr val="bg1"/>
                </a:solidFill>
              </a:rPr>
              <a:t> March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Introduction to systematic trading  and financial basics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Momentum strategies including relative and cross sectional momentum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E0E47-5935-41A2-8774-54D0C01FD1B7}"/>
              </a:ext>
            </a:extLst>
          </p:cNvPr>
          <p:cNvSpPr txBox="1"/>
          <p:nvPr/>
        </p:nvSpPr>
        <p:spPr>
          <a:xfrm>
            <a:off x="1266280" y="2538081"/>
            <a:ext cx="8484006" cy="1634490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Session 2 Mean Reversion - 12</a:t>
            </a:r>
            <a:r>
              <a:rPr lang="en-GB" b="1" baseline="30000" dirty="0">
                <a:solidFill>
                  <a:schemeClr val="bg1"/>
                </a:solidFill>
              </a:rPr>
              <a:t>th</a:t>
            </a:r>
            <a:r>
              <a:rPr lang="en-GB" b="1" dirty="0">
                <a:solidFill>
                  <a:schemeClr val="bg1"/>
                </a:solidFill>
              </a:rPr>
              <a:t> March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Mean reversion strategies and Fibonacci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Value strategies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BA34D-9D64-4ACE-81D1-F16EFF46EEE9}"/>
              </a:ext>
            </a:extLst>
          </p:cNvPr>
          <p:cNvSpPr txBox="1"/>
          <p:nvPr/>
        </p:nvSpPr>
        <p:spPr>
          <a:xfrm>
            <a:off x="1266279" y="4354191"/>
            <a:ext cx="8484007" cy="132802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Session 3 – 19</a:t>
            </a:r>
            <a:r>
              <a:rPr lang="en-GB" b="1" baseline="30000" dirty="0">
                <a:solidFill>
                  <a:schemeClr val="bg1"/>
                </a:solidFill>
              </a:rPr>
              <a:t>th</a:t>
            </a:r>
            <a:r>
              <a:rPr lang="en-GB" b="1" dirty="0">
                <a:solidFill>
                  <a:schemeClr val="bg1"/>
                </a:solidFill>
              </a:rPr>
              <a:t> March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00127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8F0596-CFA8-43FA-A502-D7E3C4C24AC8}"/>
              </a:ext>
            </a:extLst>
          </p:cNvPr>
          <p:cNvSpPr txBox="1"/>
          <p:nvPr/>
        </p:nvSpPr>
        <p:spPr>
          <a:xfrm>
            <a:off x="128336" y="0"/>
            <a:ext cx="92351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CAPM Strategy - Installing Python Packages</a:t>
            </a:r>
            <a:endParaRPr lang="en-GB" sz="4000" u="sng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02E86-16B2-44E5-AC28-525E958118D4}"/>
              </a:ext>
            </a:extLst>
          </p:cNvPr>
          <p:cNvSpPr txBox="1"/>
          <p:nvPr/>
        </p:nvSpPr>
        <p:spPr>
          <a:xfrm>
            <a:off x="418290" y="895645"/>
            <a:ext cx="11011710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Open the notebook that was sent to you yesterday.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 Enter the following chunks and then click run all.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AE0E47-5935-41A2-8774-54D0C01FD1B7}"/>
              </a:ext>
            </a:extLst>
          </p:cNvPr>
          <p:cNvSpPr txBox="1"/>
          <p:nvPr/>
        </p:nvSpPr>
        <p:spPr>
          <a:xfrm>
            <a:off x="6850510" y="2429957"/>
            <a:ext cx="4579489" cy="1123712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pip install followed by the package name installs a python package onto you computer’s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793BE-B14D-4925-8C15-39482976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47" y="1833311"/>
            <a:ext cx="5336970" cy="48137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4745C8-4D3A-4231-BA9C-F56806B65212}"/>
              </a:ext>
            </a:extLst>
          </p:cNvPr>
          <p:cNvSpPr txBox="1"/>
          <p:nvPr/>
        </p:nvSpPr>
        <p:spPr>
          <a:xfrm>
            <a:off x="6850510" y="4146767"/>
            <a:ext cx="4579489" cy="1123712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Import as then calls this package from your computer’s server and imports it into your current session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1CA89DF-EFCA-4F65-8C18-8F18284862E7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4435814" y="2991812"/>
            <a:ext cx="2414697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12683E1-0B38-493E-83CA-4C01DF7DCBB6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4756824" y="4708623"/>
            <a:ext cx="2093686" cy="78347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92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0FD7C0F-0EB5-459D-BCDF-98FF9A2359D6}"/>
              </a:ext>
            </a:extLst>
          </p:cNvPr>
          <p:cNvSpPr txBox="1"/>
          <p:nvPr/>
        </p:nvSpPr>
        <p:spPr>
          <a:xfrm>
            <a:off x="361735" y="1541559"/>
            <a:ext cx="10161322" cy="2031325"/>
          </a:xfrm>
          <a:prstGeom prst="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7761477" cy="1031258"/>
          </a:xfrm>
        </p:spPr>
        <p:txBody>
          <a:bodyPr>
            <a:no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Capital Asset Pricing Model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E1A78-F907-4B40-A073-297B6DEA61E7}"/>
              </a:ext>
            </a:extLst>
          </p:cNvPr>
          <p:cNvSpPr txBox="1"/>
          <p:nvPr/>
        </p:nvSpPr>
        <p:spPr>
          <a:xfrm>
            <a:off x="491521" y="1824305"/>
            <a:ext cx="3389216" cy="1464231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Industry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Capital Structure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Macroeconomic Factors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7DEE26-E298-1342-92ED-D3F7C532AA5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6459149" y="2557221"/>
            <a:ext cx="128935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1EFE10A-1FF7-49AF-8C4F-D0536B3A39D4}"/>
              </a:ext>
            </a:extLst>
          </p:cNvPr>
          <p:cNvSpPr txBox="1"/>
          <p:nvPr/>
        </p:nvSpPr>
        <p:spPr>
          <a:xfrm>
            <a:off x="361735" y="1098885"/>
            <a:ext cx="2916486" cy="442674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Investment Risk Factors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05024-E1F5-45DE-980A-E43E42BB8836}"/>
              </a:ext>
            </a:extLst>
          </p:cNvPr>
          <p:cNvSpPr txBox="1"/>
          <p:nvPr/>
        </p:nvSpPr>
        <p:spPr>
          <a:xfrm>
            <a:off x="5098824" y="2165624"/>
            <a:ext cx="1360325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Market Risk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A8BF90-8B3C-433B-9A4D-F30C4E4F967E}"/>
              </a:ext>
            </a:extLst>
          </p:cNvPr>
          <p:cNvSpPr txBox="1"/>
          <p:nvPr/>
        </p:nvSpPr>
        <p:spPr>
          <a:xfrm>
            <a:off x="7748506" y="1825105"/>
            <a:ext cx="2572959" cy="1464231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Market returns can serve as a summary statistic for total risk exposure.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DCE07B-1861-4681-A315-DB5FB0F013A5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880737" y="2556421"/>
            <a:ext cx="1218087" cy="8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ACCAC3-077A-4DEB-A7E6-81B8D3FBFEA3}"/>
              </a:ext>
            </a:extLst>
          </p:cNvPr>
          <p:cNvSpPr txBox="1"/>
          <p:nvPr/>
        </p:nvSpPr>
        <p:spPr>
          <a:xfrm>
            <a:off x="361735" y="3855816"/>
            <a:ext cx="3052674" cy="442674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Capital Asset Pricing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CF290C-214A-427C-99B6-1D4F12EB2DA6}"/>
                  </a:ext>
                </a:extLst>
              </p:cNvPr>
              <p:cNvSpPr txBox="1"/>
              <p:nvPr/>
            </p:nvSpPr>
            <p:spPr>
              <a:xfrm>
                <a:off x="361735" y="4300356"/>
                <a:ext cx="10161322" cy="2293513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Assumes that all market risk premium is the only factor that predicts stock returns</a:t>
                </a: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bg1"/>
                    </a:solidFill>
                  </a:rPr>
                  <a:t>Takes the form of a linear regression:</a:t>
                </a:r>
              </a:p>
              <a:p>
                <a:pPr lvl="1"/>
                <a:endParaRPr lang="en-GB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pPr lvl="1"/>
                <a:endParaRPr lang="en-GB" sz="2000" dirty="0"/>
              </a:p>
              <a:p>
                <a:pPr lvl="1"/>
                <a:endParaRPr lang="en-GB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CF290C-214A-427C-99B6-1D4F12EB2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35" y="4300356"/>
                <a:ext cx="10161322" cy="2293513"/>
              </a:xfrm>
              <a:prstGeom prst="rect">
                <a:avLst/>
              </a:prstGeom>
              <a:blipFill>
                <a:blip r:embed="rId2"/>
                <a:stretch>
                  <a:fillRect t="-785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00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/>
      <p:bldP spid="10" grpId="0" animBg="1"/>
      <p:bldP spid="15" grpId="0" animBg="1"/>
      <p:bldP spid="16" grpId="0" animBg="1"/>
      <p:bldP spid="17" grpId="0" animBg="1"/>
      <p:bldP spid="24" grpId="0" animBg="1"/>
      <p:bldP spid="35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593B-DFDA-064D-BED6-D5838EF2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518"/>
            <a:ext cx="8427563" cy="1031258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Importing your data into the notebook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81E89C-B071-6546-B431-D5FE5543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" y="864150"/>
            <a:ext cx="5891982" cy="3264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78F2A2-9BD5-49A0-8520-BF081C88DADA}"/>
              </a:ext>
            </a:extLst>
          </p:cNvPr>
          <p:cNvSpPr txBox="1"/>
          <p:nvPr/>
        </p:nvSpPr>
        <p:spPr>
          <a:xfrm>
            <a:off x="6733883" y="1180320"/>
            <a:ext cx="3927890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Define start and end dates for your data received from yahoo finance.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486839-C96F-4248-886C-EF445B1AAF65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658359" y="1537865"/>
            <a:ext cx="4075524" cy="3405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A8FDAA9-CE6F-49F3-B81F-C97260B71436}"/>
              </a:ext>
            </a:extLst>
          </p:cNvPr>
          <p:cNvSpPr txBox="1"/>
          <p:nvPr/>
        </p:nvSpPr>
        <p:spPr>
          <a:xfrm>
            <a:off x="6733883" y="2112593"/>
            <a:ext cx="3927890" cy="78319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Define the list of tickers that you wish to receive data for.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AFCE23-76DD-43FA-8C7A-AF3B37B1A001}"/>
              </a:ext>
            </a:extLst>
          </p:cNvPr>
          <p:cNvSpPr txBox="1"/>
          <p:nvPr/>
        </p:nvSpPr>
        <p:spPr>
          <a:xfrm>
            <a:off x="6733883" y="3023649"/>
            <a:ext cx="3927890" cy="1123712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Create an empty </a:t>
            </a:r>
            <a:r>
              <a:rPr lang="en-GB" sz="2000" dirty="0" err="1">
                <a:solidFill>
                  <a:schemeClr val="bg1"/>
                </a:solidFill>
              </a:rPr>
              <a:t>DataFrame</a:t>
            </a:r>
            <a:r>
              <a:rPr lang="en-GB" sz="2000" dirty="0">
                <a:solidFill>
                  <a:schemeClr val="bg1"/>
                </a:solidFill>
              </a:rPr>
              <a:t> or table that will eventually store all our financial times series data.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1044CDA-CF40-4DD4-918C-E8D38251C72B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2546808" y="2936045"/>
            <a:ext cx="4187075" cy="6494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9B55C21-E436-4D13-8F09-5DB6EFCE2F33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571999" y="2361316"/>
            <a:ext cx="2161884" cy="1428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FB44AC4-649E-419D-B46A-6B606D32275B}"/>
              </a:ext>
            </a:extLst>
          </p:cNvPr>
          <p:cNvSpPr txBox="1"/>
          <p:nvPr/>
        </p:nvSpPr>
        <p:spPr>
          <a:xfrm>
            <a:off x="263950" y="4491525"/>
            <a:ext cx="10397823" cy="1464231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Now loop through the list of tickers using a for loop and use the </a:t>
            </a:r>
            <a:r>
              <a:rPr lang="en-GB" sz="2000" dirty="0" err="1">
                <a:solidFill>
                  <a:schemeClr val="bg1"/>
                </a:solidFill>
              </a:rPr>
              <a:t>stock_info</a:t>
            </a:r>
            <a:r>
              <a:rPr lang="en-GB" sz="2000" dirty="0">
                <a:solidFill>
                  <a:schemeClr val="bg1"/>
                </a:solidFill>
              </a:rPr>
              <a:t>, sub package and the </a:t>
            </a:r>
            <a:r>
              <a:rPr lang="en-GB" sz="2000" dirty="0" err="1">
                <a:solidFill>
                  <a:schemeClr val="bg1"/>
                </a:solidFill>
              </a:rPr>
              <a:t>get_data</a:t>
            </a:r>
            <a:r>
              <a:rPr lang="en-GB" sz="2000" dirty="0">
                <a:solidFill>
                  <a:schemeClr val="bg1"/>
                </a:solidFill>
              </a:rPr>
              <a:t> function to download </a:t>
            </a:r>
            <a:r>
              <a:rPr lang="en-GB" sz="2000" b="1" dirty="0">
                <a:solidFill>
                  <a:schemeClr val="bg1"/>
                </a:solidFill>
              </a:rPr>
              <a:t>adjusted close </a:t>
            </a:r>
            <a:r>
              <a:rPr lang="en-GB" sz="2000" dirty="0">
                <a:solidFill>
                  <a:schemeClr val="bg1"/>
                </a:solidFill>
              </a:rPr>
              <a:t>data for each ticker.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Add this data to our </a:t>
            </a:r>
            <a:r>
              <a:rPr lang="en-GB" sz="2000" dirty="0" err="1">
                <a:solidFill>
                  <a:schemeClr val="bg1"/>
                </a:solidFill>
              </a:rPr>
              <a:t>DataFrame</a:t>
            </a:r>
            <a:r>
              <a:rPr lang="en-GB" sz="2000" dirty="0">
                <a:solidFill>
                  <a:schemeClr val="bg1"/>
                </a:solidFill>
              </a:rPr>
              <a:t> with the column name given by each individual ticker.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0389EB7-1A40-4981-900B-9BD14267216C}"/>
              </a:ext>
            </a:extLst>
          </p:cNvPr>
          <p:cNvCxnSpPr>
            <a:cxnSpLocks/>
          </p:cNvCxnSpPr>
          <p:nvPr/>
        </p:nvCxnSpPr>
        <p:spPr>
          <a:xfrm flipV="1">
            <a:off x="518474" y="3176833"/>
            <a:ext cx="584462" cy="1314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29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  <p:bldP spid="27" grpId="0" animBg="1"/>
      <p:bldP spid="36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866A-DFB5-D840-BB1B-37DE7422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43"/>
            <a:ext cx="10515600" cy="1015280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Strategy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D87318-1D61-41CE-B17F-867BFF487EB0}"/>
                  </a:ext>
                </a:extLst>
              </p:cNvPr>
              <p:cNvSpPr txBox="1"/>
              <p:nvPr/>
            </p:nvSpPr>
            <p:spPr>
              <a:xfrm>
                <a:off x="595284" y="1913667"/>
                <a:ext cx="10515600" cy="1810367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  <a:p>
                <a:endParaRPr lang="en-GB" sz="2400" dirty="0">
                  <a:solidFill>
                    <a:schemeClr val="bg1"/>
                  </a:solidFill>
                </a:endParaRPr>
              </a:p>
              <a:p>
                <a:r>
                  <a:rPr lang="en-GB" sz="2000" dirty="0">
                    <a:solidFill>
                      <a:schemeClr val="bg1"/>
                    </a:solidFill>
                  </a:rPr>
                  <a:t>The linear model above that is comes from the CAPM model when correctly estimated predicts asset returns.</a:t>
                </a:r>
              </a:p>
              <a:p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D87318-1D61-41CE-B17F-867BFF487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84" y="1913667"/>
                <a:ext cx="10515600" cy="1810367"/>
              </a:xfrm>
              <a:prstGeom prst="rect">
                <a:avLst/>
              </a:prstGeom>
              <a:blipFill>
                <a:blip r:embed="rId2"/>
                <a:stretch>
                  <a:fillRect l="-520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90F0CBB-027B-4D72-92FA-526947CF078D}"/>
              </a:ext>
            </a:extLst>
          </p:cNvPr>
          <p:cNvSpPr txBox="1"/>
          <p:nvPr/>
        </p:nvSpPr>
        <p:spPr>
          <a:xfrm>
            <a:off x="595284" y="1470448"/>
            <a:ext cx="1788093" cy="442674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Conjecture</a:t>
            </a:r>
            <a:r>
              <a:rPr lang="en-GB" dirty="0">
                <a:solidFill>
                  <a:schemeClr val="bg1"/>
                </a:solidFill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B713D2-2433-42C2-8370-1E835E9237B9}"/>
                  </a:ext>
                </a:extLst>
              </p:cNvPr>
              <p:cNvSpPr txBox="1"/>
              <p:nvPr/>
            </p:nvSpPr>
            <p:spPr>
              <a:xfrm>
                <a:off x="595284" y="4479741"/>
                <a:ext cx="9832767" cy="1631216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is a slope coefficient: it dictates the sensitivity of an asset to the market risk premium</a:t>
                </a: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chemeClr val="bg1"/>
                    </a:solidFill>
                  </a:rPr>
                  <a:t>Is intercept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a risk adjusted return?</a:t>
                </a:r>
              </a:p>
              <a:p>
                <a:pPr lvl="1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B713D2-2433-42C2-8370-1E835E923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84" y="4479741"/>
                <a:ext cx="9832767" cy="1631216"/>
              </a:xfrm>
              <a:prstGeom prst="rect">
                <a:avLst/>
              </a:prstGeom>
              <a:blipFill>
                <a:blip r:embed="rId3"/>
                <a:stretch>
                  <a:fillRect t="-1471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1F5BDD-19D8-42FE-9FDF-54780F873293}"/>
                  </a:ext>
                </a:extLst>
              </p:cNvPr>
              <p:cNvSpPr txBox="1"/>
              <p:nvPr/>
            </p:nvSpPr>
            <p:spPr>
              <a:xfrm>
                <a:off x="595284" y="4037067"/>
                <a:ext cx="2825042" cy="442674"/>
              </a:xfrm>
              <a:prstGeom prst="round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bg1"/>
                    </a:solidFill>
                  </a:rPr>
                  <a:t>Do we focus on </a:t>
                </a:r>
                <a14:m>
                  <m:oMath xmlns:m="http://schemas.openxmlformats.org/officeDocument/2006/math"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b="1" dirty="0">
                    <a:solidFill>
                      <a:schemeClr val="bg1"/>
                    </a:solidFill>
                  </a:rPr>
                  <a:t>  or </a:t>
                </a:r>
                <a14:m>
                  <m:oMath xmlns:m="http://schemas.openxmlformats.org/officeDocument/2006/math"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GB" sz="2000" b="1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1F5BDD-19D8-42FE-9FDF-54780F873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84" y="4037067"/>
                <a:ext cx="2825042" cy="442674"/>
              </a:xfrm>
              <a:prstGeom prst="roundRect">
                <a:avLst/>
              </a:prstGeom>
              <a:blipFill>
                <a:blip r:embed="rId4"/>
                <a:stretch>
                  <a:fillRect l="-1068" b="-14103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2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866A-DFB5-D840-BB1B-37DE7422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43"/>
            <a:ext cx="10515600" cy="1015280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Code for Calculating Daily Returns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F3FAD-F51D-CC48-AFE1-3DA1AFC7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1" y="1027523"/>
            <a:ext cx="5992479" cy="2189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65E035-5BA8-C84D-92F0-C898C542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40" y="3916621"/>
            <a:ext cx="5992479" cy="2471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81DA53-F53C-4127-B2D0-4A17B623FF64}"/>
              </a:ext>
            </a:extLst>
          </p:cNvPr>
          <p:cNvSpPr txBox="1"/>
          <p:nvPr/>
        </p:nvSpPr>
        <p:spPr>
          <a:xfrm>
            <a:off x="207041" y="3507998"/>
            <a:ext cx="3035780" cy="40862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of the above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2E401-C6CE-4EF9-82AD-87359E009CD8}"/>
              </a:ext>
            </a:extLst>
          </p:cNvPr>
          <p:cNvSpPr txBox="1"/>
          <p:nvPr/>
        </p:nvSpPr>
        <p:spPr>
          <a:xfrm>
            <a:off x="6542747" y="1007840"/>
            <a:ext cx="5208265" cy="1015663"/>
          </a:xfrm>
          <a:prstGeom prst="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First we create a copy of the data to calculate returns with. This is good practice as you are then always able to access the original data.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174DDC-F133-441A-83E4-A6F45E19F529}"/>
              </a:ext>
            </a:extLst>
          </p:cNvPr>
          <p:cNvSpPr txBox="1"/>
          <p:nvPr/>
        </p:nvSpPr>
        <p:spPr>
          <a:xfrm>
            <a:off x="6542746" y="2263710"/>
            <a:ext cx="5208265" cy="4093428"/>
          </a:xfrm>
          <a:prstGeom prst="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calculate the daily returns, we use the index locate pandas inbuilt function.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 demonstrate how this works </a:t>
            </a:r>
            <a:r>
              <a:rPr lang="en-US" sz="2000" i="1" dirty="0" err="1">
                <a:solidFill>
                  <a:schemeClr val="bg1"/>
                </a:solidFill>
              </a:rPr>
              <a:t>returns.iloc</a:t>
            </a:r>
            <a:r>
              <a:rPr lang="en-US" sz="2000" i="1" dirty="0">
                <a:solidFill>
                  <a:schemeClr val="bg1"/>
                </a:solidFill>
              </a:rPr>
              <a:t>[</a:t>
            </a:r>
            <a:r>
              <a:rPr lang="en-US" sz="2000" i="1" dirty="0" err="1">
                <a:solidFill>
                  <a:schemeClr val="bg1"/>
                </a:solidFill>
              </a:rPr>
              <a:t>i,j</a:t>
            </a:r>
            <a:r>
              <a:rPr lang="en-US" sz="2000" i="1" dirty="0">
                <a:solidFill>
                  <a:schemeClr val="bg1"/>
                </a:solidFill>
              </a:rPr>
              <a:t>] </a:t>
            </a:r>
            <a:r>
              <a:rPr lang="en-US" sz="2000" dirty="0">
                <a:solidFill>
                  <a:schemeClr val="bg1"/>
                </a:solidFill>
              </a:rPr>
              <a:t>is the value of the returns </a:t>
            </a:r>
            <a:r>
              <a:rPr lang="en-US" sz="2000" dirty="0" err="1">
                <a:solidFill>
                  <a:schemeClr val="bg1"/>
                </a:solidFill>
              </a:rPr>
              <a:t>DataFrame</a:t>
            </a:r>
            <a:r>
              <a:rPr lang="en-US" sz="2000" dirty="0">
                <a:solidFill>
                  <a:schemeClr val="bg1"/>
                </a:solidFill>
              </a:rPr>
              <a:t> at the </a:t>
            </a:r>
            <a:r>
              <a:rPr lang="en-US" sz="2000" dirty="0" err="1">
                <a:solidFill>
                  <a:schemeClr val="bg1"/>
                </a:solidFill>
              </a:rPr>
              <a:t>jth</a:t>
            </a:r>
            <a:r>
              <a:rPr lang="en-US" sz="2000" dirty="0">
                <a:solidFill>
                  <a:schemeClr val="bg1"/>
                </a:solidFill>
              </a:rPr>
              <a:t> column of the </a:t>
            </a:r>
            <a:r>
              <a:rPr lang="en-US" sz="2000" dirty="0" err="1">
                <a:solidFill>
                  <a:schemeClr val="bg1"/>
                </a:solidFill>
              </a:rPr>
              <a:t>ith</a:t>
            </a:r>
            <a:r>
              <a:rPr lang="en-US" sz="2000" dirty="0">
                <a:solidFill>
                  <a:schemeClr val="bg1"/>
                </a:solidFill>
              </a:rPr>
              <a:t> row.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Using this we can calculate all returns for each stock at every time.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 is also possible to use the pandas function </a:t>
            </a:r>
            <a:r>
              <a:rPr lang="en-US" sz="2000" i="1" dirty="0">
                <a:solidFill>
                  <a:schemeClr val="bg1"/>
                </a:solidFill>
              </a:rPr>
              <a:t>.</a:t>
            </a:r>
            <a:r>
              <a:rPr lang="en-US" sz="2000" i="1" dirty="0" err="1">
                <a:solidFill>
                  <a:schemeClr val="bg1"/>
                </a:solidFill>
              </a:rPr>
              <a:t>pct_change</a:t>
            </a:r>
            <a:r>
              <a:rPr lang="en-US" sz="2000" i="1" dirty="0">
                <a:solidFill>
                  <a:schemeClr val="bg1"/>
                </a:solidFill>
              </a:rPr>
              <a:t>() </a:t>
            </a:r>
            <a:r>
              <a:rPr lang="en-US" sz="2000" dirty="0">
                <a:solidFill>
                  <a:schemeClr val="bg1"/>
                </a:solidFill>
              </a:rPr>
              <a:t>to calculate returns however this is more complicated.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928321-1575-44DB-9EB8-41BCE31B83BE}"/>
              </a:ext>
            </a:extLst>
          </p:cNvPr>
          <p:cNvCxnSpPr>
            <a:stCxn id="14" idx="1"/>
          </p:cNvCxnSpPr>
          <p:nvPr/>
        </p:nvCxnSpPr>
        <p:spPr>
          <a:xfrm flipH="1">
            <a:off x="2704289" y="1515672"/>
            <a:ext cx="3838458" cy="184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0E0B0E-3013-4FCF-878E-AE47C522D4BD}"/>
              </a:ext>
            </a:extLst>
          </p:cNvPr>
          <p:cNvCxnSpPr>
            <a:cxnSpLocks/>
          </p:cNvCxnSpPr>
          <p:nvPr/>
        </p:nvCxnSpPr>
        <p:spPr>
          <a:xfrm flipH="1" flipV="1">
            <a:off x="4528105" y="2511652"/>
            <a:ext cx="2014641" cy="429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59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4" grpId="0" animBg="1"/>
      <p:bldP spid="15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99A9F-4F9B-454E-94B7-E94ED8BE6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1" y="916931"/>
            <a:ext cx="10583171" cy="1493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F1648-733C-6244-8391-107AC5132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24" y="3927522"/>
            <a:ext cx="3737104" cy="29003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C94A83-F11A-4DC6-BAF5-7EDCC3124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243"/>
            <a:ext cx="11462994" cy="1015280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Code for Calculating Coefficients of the Linear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B024E-E0DA-49D1-8857-8586DF9D9A3C}"/>
              </a:ext>
            </a:extLst>
          </p:cNvPr>
          <p:cNvSpPr txBox="1"/>
          <p:nvPr/>
        </p:nvSpPr>
        <p:spPr>
          <a:xfrm>
            <a:off x="439911" y="2515300"/>
            <a:ext cx="10759133" cy="1123712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First we fit a linear model to the returns of two assets in this case the S&amp;P 500 and apple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remaining code then plots the linear model and scatter plot of returns using the python package matplotlib. This code also outputs the values of the gradient and intercept.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E9CE7-C205-47EC-95CB-07ACE114F3BA}"/>
              </a:ext>
            </a:extLst>
          </p:cNvPr>
          <p:cNvSpPr txBox="1"/>
          <p:nvPr/>
        </p:nvSpPr>
        <p:spPr>
          <a:xfrm>
            <a:off x="4466555" y="3748225"/>
            <a:ext cx="2705842" cy="408623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 of the above code</a:t>
            </a:r>
          </a:p>
        </p:txBody>
      </p:sp>
    </p:spTree>
    <p:extLst>
      <p:ext uri="{BB962C8B-B14F-4D97-AF65-F5344CB8AC3E}">
        <p14:creationId xmlns:p14="http://schemas.microsoft.com/office/powerpoint/2010/main" val="131290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rgbClr val="00206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120F-AEED-CC42-9FE8-F25E8390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308"/>
            <a:ext cx="12192000" cy="1177805"/>
          </a:xfrm>
        </p:spPr>
        <p:txBody>
          <a:bodyPr>
            <a:noAutofit/>
          </a:bodyPr>
          <a:lstStyle/>
          <a:p>
            <a:r>
              <a:rPr lang="en-US" sz="4000" u="sng" dirty="0">
                <a:solidFill>
                  <a:schemeClr val="bg1"/>
                </a:solidFill>
              </a:rPr>
              <a:t>Ordinary Least Squares Regression Formula (4 observation derivation)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6E05AB-C6AA-4B03-9EE7-4172E709A7EF}"/>
                  </a:ext>
                </a:extLst>
              </p:cNvPr>
              <p:cNvSpPr txBox="1"/>
              <p:nvPr/>
            </p:nvSpPr>
            <p:spPr>
              <a:xfrm>
                <a:off x="620188" y="1330983"/>
                <a:ext cx="4633754" cy="825482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</a:rPr>
                  <a:t>From the CAPM model we have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6E05AB-C6AA-4B03-9EE7-4172E709A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8" y="1330983"/>
                <a:ext cx="4633754" cy="825482"/>
              </a:xfrm>
              <a:prstGeom prst="rect">
                <a:avLst/>
              </a:prstGeom>
              <a:blipFill>
                <a:blip r:embed="rId2"/>
                <a:stretch>
                  <a:fillRect l="-1176" t="-2128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A8B9CA-BF0E-4511-9310-86DA746C1E63}"/>
                  </a:ext>
                </a:extLst>
              </p:cNvPr>
              <p:cNvSpPr txBox="1"/>
              <p:nvPr/>
            </p:nvSpPr>
            <p:spPr>
              <a:xfrm>
                <a:off x="620188" y="2572705"/>
                <a:ext cx="4633755" cy="3909404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</a:rPr>
                  <a:t>Applying this to 4 values gives:</a:t>
                </a:r>
                <a:endParaRPr lang="en-GB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GB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eqArr>
                        </m:e>
                      </m:d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We then can write this in matrix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GB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GB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A8B9CA-BF0E-4511-9310-86DA746C1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8" y="2572705"/>
                <a:ext cx="4633755" cy="3909404"/>
              </a:xfrm>
              <a:prstGeom prst="rect">
                <a:avLst/>
              </a:prstGeom>
              <a:blipFill>
                <a:blip r:embed="rId3"/>
                <a:stretch>
                  <a:fillRect l="-1176" t="-464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21707C-F253-4108-B431-BF01E7A80660}"/>
                  </a:ext>
                </a:extLst>
              </p:cNvPr>
              <p:cNvSpPr txBox="1"/>
              <p:nvPr/>
            </p:nvSpPr>
            <p:spPr>
              <a:xfrm>
                <a:off x="6049923" y="1317425"/>
                <a:ext cx="5785259" cy="5164684"/>
              </a:xfrm>
              <a:prstGeom prst="rect">
                <a:avLst/>
              </a:prstGeom>
              <a:solidFill>
                <a:srgbClr val="182B4C"/>
              </a:solidFill>
              <a:ln w="28575">
                <a:solidFill>
                  <a:srgbClr val="FFFF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</a:rPr>
                  <a:t>We want to find the value of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that minimizes the sum of squares of the error terms. We define such a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value as</a:t>
                </a:r>
                <a:r>
                  <a:rPr lang="en-GB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  <m:r>
                        <a:rPr lang="en-GB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Sup>
                            <m:sSubSupPr>
                              <m:ctrlPr>
                                <a:rPr lang="en-GB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GB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GB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sSup>
                        <m:sSupPr>
                          <m:ctrlPr>
                            <a:rPr lang="en-GB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r>
                            <a:rPr lang="en-GB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  <a:p>
                <a:endParaRPr lang="en-GB" b="1" dirty="0">
                  <a:solidFill>
                    <a:schemeClr val="bg1"/>
                  </a:solidFill>
                </a:endParaRPr>
              </a:p>
              <a:p>
                <a:r>
                  <a:rPr lang="en-GB" sz="2000" dirty="0">
                    <a:solidFill>
                      <a:schemeClr val="bg1"/>
                    </a:solidFill>
                  </a:rPr>
                  <a:t>Rearranging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p>
                        <m:r>
                          <a:rPr lang="en-GB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GB" sz="2000" dirty="0">
                    <a:solidFill>
                      <a:schemeClr val="bg1"/>
                    </a:solidFill>
                  </a:rPr>
                  <a:t> gives: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)′(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2000" b="1" dirty="0">
                  <a:solidFill>
                    <a:schemeClr val="bg1"/>
                  </a:solidFill>
                </a:endParaRPr>
              </a:p>
              <a:p>
                <a:endParaRPr lang="en-GB" sz="2000" b="1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Under FOC: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000" b="1" dirty="0">
                  <a:solidFill>
                    <a:schemeClr val="bg1"/>
                  </a:solidFill>
                </a:endParaRPr>
              </a:p>
              <a:p>
                <a:endParaRPr lang="en-GB" sz="20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GB" sz="2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GB" sz="2000" b="1" dirty="0">
                  <a:solidFill>
                    <a:schemeClr val="bg1"/>
                  </a:solidFill>
                </a:endParaRPr>
              </a:p>
              <a:p>
                <a:endParaRPr lang="en-GB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21707C-F253-4108-B431-BF01E7A80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923" y="1317425"/>
                <a:ext cx="5785259" cy="5164684"/>
              </a:xfrm>
              <a:prstGeom prst="rect">
                <a:avLst/>
              </a:prstGeom>
              <a:blipFill>
                <a:blip r:embed="rId4"/>
                <a:stretch>
                  <a:fillRect l="-839" t="-352"/>
                </a:stretch>
              </a:blipFill>
              <a:ln w="28575"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B430C1F-66CB-4166-87A7-8140EF9837B0}"/>
              </a:ext>
            </a:extLst>
          </p:cNvPr>
          <p:cNvSpPr txBox="1"/>
          <p:nvPr/>
        </p:nvSpPr>
        <p:spPr>
          <a:xfrm>
            <a:off x="265114" y="1318838"/>
            <a:ext cx="355074" cy="492919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85015-9EC8-4E35-8047-1854AF08E0B0}"/>
              </a:ext>
            </a:extLst>
          </p:cNvPr>
          <p:cNvSpPr txBox="1"/>
          <p:nvPr/>
        </p:nvSpPr>
        <p:spPr>
          <a:xfrm>
            <a:off x="263712" y="2572705"/>
            <a:ext cx="355074" cy="492919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6FB6C5-0764-41D3-B906-9B263583A491}"/>
              </a:ext>
            </a:extLst>
          </p:cNvPr>
          <p:cNvSpPr txBox="1"/>
          <p:nvPr/>
        </p:nvSpPr>
        <p:spPr>
          <a:xfrm>
            <a:off x="5694849" y="1317425"/>
            <a:ext cx="355074" cy="492919"/>
          </a:xfrm>
          <a:prstGeom prst="roundRect">
            <a:avLst/>
          </a:prstGeom>
          <a:solidFill>
            <a:srgbClr val="182B4C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73D792-6F16-494C-AE42-CFC8ED04DF2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2937065" y="2156465"/>
            <a:ext cx="1" cy="4162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572F5-6077-470C-9D35-3D5829DB1EC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53943" y="3899767"/>
            <a:ext cx="79598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81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3" grpId="0" animBg="1"/>
      <p:bldP spid="15" grpId="0" animBg="1"/>
      <p:bldP spid="16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6F350F933B3843B8B006146D41284D" ma:contentTypeVersion="2" ma:contentTypeDescription="Create a new document." ma:contentTypeScope="" ma:versionID="361c12ffcae745d9e6198c93cedbcbc4">
  <xsd:schema xmlns:xsd="http://www.w3.org/2001/XMLSchema" xmlns:xs="http://www.w3.org/2001/XMLSchema" xmlns:p="http://schemas.microsoft.com/office/2006/metadata/properties" xmlns:ns2="38f36e6b-d84f-4f35-9489-eb314710d10d" targetNamespace="http://schemas.microsoft.com/office/2006/metadata/properties" ma:root="true" ma:fieldsID="4d892950f1494993581cba1f4a4e589a" ns2:_="">
    <xsd:import namespace="38f36e6b-d84f-4f35-9489-eb314710d1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f36e6b-d84f-4f35-9489-eb314710d1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2DCCD0-99EF-4FDA-9E65-BB21A6909D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184BB1-E860-404F-86AC-513F387FB109}"/>
</file>

<file path=customXml/itemProps3.xml><?xml version="1.0" encoding="utf-8"?>
<ds:datastoreItem xmlns:ds="http://schemas.openxmlformats.org/officeDocument/2006/customXml" ds:itemID="{7DA40B7F-7803-472F-8BCA-BD9A03F068A8}">
  <ds:schemaRefs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91fa21c8-7481-46bf-bacf-222e7e43788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1039</Words>
  <Application>Microsoft Office PowerPoint</Application>
  <PresentationFormat>Widescreen</PresentationFormat>
  <Paragraphs>124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Capital Asset Pricing Model Overview</vt:lpstr>
      <vt:lpstr>Importing your data into the notebook</vt:lpstr>
      <vt:lpstr>Strategy Hypothesis</vt:lpstr>
      <vt:lpstr>Code for Calculating Daily Returns</vt:lpstr>
      <vt:lpstr>Code for Calculating Coefficients of the Linear Model</vt:lpstr>
      <vt:lpstr>Ordinary Least Squares Regression Formula (4 observation derivation)</vt:lpstr>
      <vt:lpstr>PowerPoint Presentation</vt:lpstr>
      <vt:lpstr>Relative Momentum Approach</vt:lpstr>
      <vt:lpstr>PowerPoint Presentation</vt:lpstr>
      <vt:lpstr>Signal generation (within the for loop)</vt:lpstr>
      <vt:lpstr>Signal generation (within the for loop) Continued.</vt:lpstr>
      <vt:lpstr>How Did We Do?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Strategy</dc:title>
  <dc:creator>Vijay Sheshappanavar</dc:creator>
  <cp:lastModifiedBy>Patalong, Brendan</cp:lastModifiedBy>
  <cp:revision>7</cp:revision>
  <dcterms:created xsi:type="dcterms:W3CDTF">2022-03-10T16:17:23Z</dcterms:created>
  <dcterms:modified xsi:type="dcterms:W3CDTF">2022-03-11T15:09:31Z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0x0101002B6F350F933B3843B8B006146D41284D</vt:lpwstr>
  </property>
</Properties>
</file>